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98" r:id="rId27"/>
    <p:sldId id="283" r:id="rId28"/>
    <p:sldId id="284" r:id="rId29"/>
    <p:sldId id="281" r:id="rId30"/>
    <p:sldId id="299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5" r:id="rId40"/>
    <p:sldId id="294" r:id="rId41"/>
    <p:sldId id="296" r:id="rId42"/>
    <p:sldId id="29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4A27"/>
    <a:srgbClr val="1329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alphaModFix amt="9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08F38F5-7B5E-4740-A337-243BDA8AEE03}"/>
              </a:ext>
            </a:extLst>
          </p:cNvPr>
          <p:cNvSpPr/>
          <p:nvPr userDrawn="1"/>
        </p:nvSpPr>
        <p:spPr>
          <a:xfrm>
            <a:off x="0" y="0"/>
            <a:ext cx="12192000" cy="1894114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CBA2BA-9483-4E2C-A77A-E6E29217DC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36525"/>
            <a:ext cx="11851341" cy="898899"/>
          </a:xfrm>
        </p:spPr>
        <p:txBody>
          <a:bodyPr anchor="t"/>
          <a:lstStyle>
            <a:lvl1pPr algn="r">
              <a:defRPr sz="6000" b="1">
                <a:solidFill>
                  <a:srgbClr val="E84A27"/>
                </a:solidFill>
              </a:defRPr>
            </a:lvl1pPr>
          </a:lstStyle>
          <a:p>
            <a:r>
              <a:rPr lang="en-US" dirty="0"/>
              <a:t>Lecture Name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AAE08C-2DFA-41BF-90C8-9EA00F99C8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707341" y="1231366"/>
            <a:ext cx="9144000" cy="1655762"/>
          </a:xfrm>
        </p:spPr>
        <p:txBody>
          <a:bodyPr/>
          <a:lstStyle>
            <a:lvl1pPr marL="0" indent="0" algn="r">
              <a:buNone/>
              <a:defRPr sz="2400" b="1">
                <a:solidFill>
                  <a:srgbClr val="E84A2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UIUC ECON 490 Applied Machine Learning in Economics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B1E16-2EB5-4057-8781-B96132988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F4441-01B0-41A1-8706-6CD399858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DA2F5-AFD8-4CB7-94DF-AE9A5AE7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80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75FF-077C-4A9C-8FD6-35D07DF01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"/>
            <a:ext cx="10515600" cy="646656"/>
          </a:xfrm>
        </p:spPr>
        <p:txBody>
          <a:bodyPr anchor="t"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952E9-6B42-4894-8BB8-6ADD0A2A6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3000"/>
            <a:ext cx="10515600" cy="45854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4AAB0-FB1C-493B-B9B5-447A7773A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FF192-81D6-44BA-8736-B2F12F07D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AA711-06AE-4806-911B-BBE202B17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9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664FB-22DA-489F-A215-E7347B1CA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1"/>
            <a:ext cx="10515600" cy="599492"/>
          </a:xfrm>
        </p:spPr>
        <p:txBody>
          <a:bodyPr anchor="t"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B65B7-316C-48E3-AEDC-F481C7851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43000"/>
            <a:ext cx="5181600" cy="4576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41D60-CF11-439F-8836-F27C0AF7B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43000"/>
            <a:ext cx="5181600" cy="4576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CA6D71-0B86-47F3-AD6F-EB441160F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F3D30-A9D3-458D-97DA-D5E31B70A1FA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0E042-AC4B-43D6-985A-EB378A9EF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EFB824-0178-4DED-9CBE-3273B7CC0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53398-437B-4C3D-8DBF-6C17EBD12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64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1300A-2C9A-4093-B985-4F4B62685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"/>
            <a:ext cx="10515600" cy="571500"/>
          </a:xfrm>
        </p:spPr>
        <p:txBody>
          <a:bodyPr anchor="t"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64F2B7-5EBF-4087-A642-205DFE480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F3D30-A9D3-458D-97DA-D5E31B70A1FA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A2CE22-9D48-4C84-9B69-6BBF1E277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7F086-97F3-4CE6-B8FB-3C1753E67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53398-437B-4C3D-8DBF-6C17EBD12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68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90209-7C5B-4EC8-94A5-312EEE26E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6668"/>
            <a:ext cx="10515600" cy="2852737"/>
          </a:xfrm>
        </p:spPr>
        <p:txBody>
          <a:bodyPr anchor="b"/>
          <a:lstStyle>
            <a:lvl1pPr>
              <a:defRPr sz="6000"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BAE19-C506-4FDE-A397-5C4332C5C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22639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A1F3D-37BA-480B-B982-1860DB909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E949C-A0E1-4647-B8B2-D85327C79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4E57A-49FB-4F07-B574-D6CBB72DB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72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F721E-DE5C-4180-9CAA-602201C14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15021"/>
            <a:ext cx="10515600" cy="1325563"/>
          </a:xfrm>
        </p:spPr>
        <p:txBody>
          <a:bodyPr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F9590-BEA7-4C8D-BF3F-06F2D6DFA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0049B3-9CED-4E23-9702-DFA9685690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236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B78C6F-35E5-4AC9-9979-79A87F74D6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8CDDB2-1741-4FBF-ACE4-DC59F484C4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236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CFE34F-0467-4747-9DFB-2267314DE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CBD7FE-4933-4DFC-9293-502C519E5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E18997-C271-43D0-B331-EFF42790A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02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16B40F-1C8A-4CAB-81CE-92FA25AF4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651875-C122-4619-BCF7-7FFC9B6AF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607BB-0E3B-4587-9195-D602F5D96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138E78-76CC-4442-B3DA-8B33E6B1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AA233-36CB-4521-9764-D67D07E74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190D0-F842-4FA6-B4B0-74B99AB6A6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99399-398A-4C41-8C6C-06BD9AEFD18D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F6103-0A9E-429B-8AD9-95DFE9C9B1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8BF6D-F576-44C5-9C89-A457EE5B43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32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8" r:id="rId3"/>
    <p:sldLayoutId id="2147483669" r:id="rId4"/>
    <p:sldLayoutId id="2147483651" r:id="rId5"/>
    <p:sldLayoutId id="2147483653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sayevery.name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7F6D3-5610-4D4B-957E-425A40D8D8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Directed Acyclic Graphs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3DB47B-1C47-4D14-88E6-CDB1E27E97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UIUC ECON 474 Econometrics of Policy Evaluation</a:t>
            </a:r>
          </a:p>
        </p:txBody>
      </p:sp>
    </p:spTree>
    <p:extLst>
      <p:ext uri="{BB962C8B-B14F-4D97-AF65-F5344CB8AC3E}">
        <p14:creationId xmlns:p14="http://schemas.microsoft.com/office/powerpoint/2010/main" val="3860169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A603D-0517-1631-6965-5BFF29AAD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Paths in a DAG – Unobserved Variables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1EAFE6-D135-1809-D47B-97DF3C0E0F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11546" y="2179031"/>
            <a:ext cx="4084467" cy="256219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1AEE33F-3992-6D5A-4B1A-5858FF4DCBA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is a backdoor path unobserved to us econometricians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exists but not in data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Two pathways remain</a:t>
                </a:r>
              </a:p>
              <a:p>
                <a:r>
                  <a:rPr lang="en-US" dirty="0"/>
                  <a:t>Direct: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Backdoor: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Backdoor is </a:t>
                </a:r>
                <a:r>
                  <a:rPr lang="en-US" dirty="0">
                    <a:solidFill>
                      <a:srgbClr val="E84A27"/>
                    </a:solidFill>
                  </a:rPr>
                  <a:t>open</a:t>
                </a:r>
                <a:r>
                  <a:rPr lang="en-US" dirty="0"/>
                  <a:t>: cannot be </a:t>
                </a:r>
                <a:r>
                  <a:rPr lang="en-US" i="1" dirty="0"/>
                  <a:t>closed</a:t>
                </a:r>
                <a:r>
                  <a:rPr lang="en-US" dirty="0"/>
                  <a:t> by conditioning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1AEE33F-3992-6D5A-4B1A-5858FF4DCB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3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471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33757DF-724E-1546-AC33-14CEA8A249EE}"/>
              </a:ext>
            </a:extLst>
          </p:cNvPr>
          <p:cNvSpPr/>
          <p:nvPr/>
        </p:nvSpPr>
        <p:spPr>
          <a:xfrm>
            <a:off x="1485532" y="3160449"/>
            <a:ext cx="8972364" cy="25545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E84A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1E8AA0-853E-CFE4-997B-CC091BF45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Becker 1994 – Human Capital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0EC8E-4C60-6F87-C4D9-32227B01F9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What is the effect of education on wages?</a:t>
                </a:r>
              </a:p>
              <a:p>
                <a:r>
                  <a:rPr lang="en-US" dirty="0"/>
                  <a:t>In competitive market wage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MPL</a:t>
                </a:r>
              </a:p>
              <a:p>
                <a:r>
                  <a:rPr lang="en-US" dirty="0"/>
                  <a:t>Education increases one’s productivity</a:t>
                </a:r>
              </a:p>
              <a:p>
                <a:r>
                  <a:rPr lang="en-US" dirty="0"/>
                  <a:t>College is non-random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Treatment (college degree)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Earnings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Parental education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Family income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Unobserved background (nature, </a:t>
                </a:r>
                <a:r>
                  <a:rPr lang="en-US" dirty="0" err="1"/>
                  <a:t>nuture</a:t>
                </a:r>
                <a:r>
                  <a:rPr lang="en-US" dirty="0"/>
                  <a:t>, ability, etc.)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0EC8E-4C60-6F87-C4D9-32227B01F9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61" b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5388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21A20-962A-2F26-45D5-D86D53E58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DAG of Human Capital Theory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F017DE-DFAA-5BA1-3C77-6CDB9EFC2C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85309"/>
            <a:ext cx="5181600" cy="269214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AA886C5-BF24-F428-742F-46279F9084D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143000"/>
                <a:ext cx="5362575" cy="45767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Interested in direct path of college on earnings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Family income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pays for education and creates inheritance</a:t>
                </a:r>
              </a:p>
              <a:p>
                <a:r>
                  <a:rPr lang="en-US" dirty="0"/>
                  <a:t>Parental education affects family income and acts as role model for child’s educational goals</a:t>
                </a:r>
              </a:p>
              <a:p>
                <a:r>
                  <a:rPr lang="en-US" dirty="0"/>
                  <a:t>Family background affects education</a:t>
                </a:r>
              </a:p>
              <a:p>
                <a:pPr marL="0" indent="0">
                  <a:buNone/>
                </a:pPr>
                <a:r>
                  <a:rPr lang="en-US" i="1" dirty="0"/>
                  <a:t>Should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i="1" dirty="0"/>
                  <a:t> exist?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AA886C5-BF24-F428-742F-46279F9084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143000"/>
                <a:ext cx="5362575" cy="4576763"/>
              </a:xfrm>
              <a:blipFill>
                <a:blip r:embed="rId3"/>
                <a:stretch>
                  <a:fillRect l="-2273" t="-2267" r="-2500" b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547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21A20-962A-2F26-45D5-D86D53E58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DAG of Human Capital Theory – Finding Paths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F017DE-DFAA-5BA1-3C77-6CDB9EFC2C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85309"/>
            <a:ext cx="5181600" cy="269214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AA886C5-BF24-F428-742F-46279F9084D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Paths</a:t>
                </a:r>
              </a:p>
              <a:p>
                <a:pPr marL="514350" indent="-514350"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b="0" dirty="0"/>
              </a:p>
              <a:p>
                <a:pPr marL="514350" indent="-514350"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marL="514350" indent="-514350"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b="0" dirty="0"/>
              </a:p>
              <a:p>
                <a:pPr marL="514350" indent="-514350"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Notes: </a:t>
                </a:r>
              </a:p>
              <a:p>
                <a:r>
                  <a:rPr lang="en-US" dirty="0"/>
                  <a:t>1. is direct path </a:t>
                </a:r>
              </a:p>
              <a:p>
                <a:r>
                  <a:rPr lang="en-US" dirty="0"/>
                  <a:t>2.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4. are backdoors</a:t>
                </a:r>
              </a:p>
              <a:p>
                <a:r>
                  <a:rPr lang="en-US" b="1" dirty="0"/>
                  <a:t>No </a:t>
                </a:r>
                <a:r>
                  <a:rPr lang="en-US" b="1" dirty="0">
                    <a:solidFill>
                      <a:srgbClr val="E84A27"/>
                    </a:solidFill>
                  </a:rPr>
                  <a:t>colliders</a:t>
                </a:r>
                <a:r>
                  <a:rPr lang="en-US" b="1" dirty="0"/>
                  <a:t> in backdoors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1" dirty="0"/>
                  <a:t> open</a:t>
                </a:r>
              </a:p>
              <a:p>
                <a:pPr marL="514350" indent="-514350">
                  <a:buAutoNum type="arabicPeriod"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AA886C5-BF24-F428-742F-46279F9084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235" t="-2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248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F7DCD-5BD3-0E1E-2FF3-9935F992F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Colliders – The automatic backdoor closer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817FFA-300E-72C9-ABF7-5AD63CB39D5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797981"/>
            <a:ext cx="5181600" cy="326680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D00CA43-2247-5866-FC02-AC3CFA1522B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143000"/>
                <a:ext cx="5181600" cy="457676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Paths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0" dirty="0"/>
                  <a:t>Direct: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Backdoor: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“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causal effects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>
                    <a:solidFill>
                      <a:srgbClr val="E84A27"/>
                    </a:solidFill>
                  </a:rPr>
                  <a:t>collide</a:t>
                </a:r>
                <a:r>
                  <a:rPr lang="en-US" dirty="0"/>
                  <a:t>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”</a:t>
                </a:r>
              </a:p>
              <a:p>
                <a:pPr marL="0" indent="0">
                  <a:buNone/>
                </a:pPr>
                <a:r>
                  <a:rPr lang="en-US" dirty="0"/>
                  <a:t>In other words, the backdoor path is closed by default.</a:t>
                </a:r>
              </a:p>
              <a:p>
                <a:pPr marL="0" indent="0">
                  <a:buNone/>
                </a:pPr>
                <a:r>
                  <a:rPr lang="en-US" dirty="0"/>
                  <a:t>Caution: Conditioning on collider opens backdoor</a:t>
                </a:r>
              </a:p>
              <a:p>
                <a:pPr marL="0" indent="0" algn="ctr">
                  <a:buNone/>
                </a:pPr>
                <a:r>
                  <a:rPr lang="en-US" b="1" dirty="0"/>
                  <a:t>DO NOT TOUCH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D00CA43-2247-5866-FC02-AC3CFA1522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143000"/>
                <a:ext cx="5181600" cy="4576763"/>
              </a:xfrm>
              <a:blipFill>
                <a:blip r:embed="rId3"/>
                <a:stretch>
                  <a:fillRect l="-2471" t="-3067" r="-2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38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57CAB-9A47-889C-C463-47A12DDA2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Backdoor Criterion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73BD2-4327-5489-DAFD-52258B69E8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Isolating causal effects</a:t>
            </a:r>
          </a:p>
        </p:txBody>
      </p:sp>
    </p:spTree>
    <p:extLst>
      <p:ext uri="{BB962C8B-B14F-4D97-AF65-F5344CB8AC3E}">
        <p14:creationId xmlns:p14="http://schemas.microsoft.com/office/powerpoint/2010/main" val="2999787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B352E-2003-028D-BBBE-DCA25702C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Backdoor Criterion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CF0CAE-8B32-9316-7206-94AB382D69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Estimating the causal effect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is only possible when all backdoor paths are closed.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Closing backdoors: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Conditioning on all confounders</a:t>
                </a:r>
              </a:p>
              <a:p>
                <a:pPr lvl="1"/>
                <a:r>
                  <a:rPr lang="en-US" dirty="0"/>
                  <a:t>Via subclassification, matching, or regression (matching)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existence of a collider on backdoor path</a:t>
                </a:r>
              </a:p>
              <a:p>
                <a:pPr lvl="1"/>
                <a:r>
                  <a:rPr lang="en-US" dirty="0"/>
                  <a:t>Ignoring collider is part of causal identification strategy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CF0CAE-8B32-9316-7206-94AB382D69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873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21A20-962A-2F26-45D5-D86D53E58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 to Becker 1994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F017DE-DFAA-5BA1-3C77-6CDB9EFC2C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85309"/>
            <a:ext cx="5181600" cy="269214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AA886C5-BF24-F428-742F-46279F9084D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Paths</a:t>
                </a:r>
              </a:p>
              <a:p>
                <a:pPr marL="514350" indent="-514350"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b="0" dirty="0"/>
              </a:p>
              <a:p>
                <a:pPr marL="514350" indent="-514350"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marL="514350" indent="-514350"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b="0" dirty="0"/>
              </a:p>
              <a:p>
                <a:pPr marL="514350" indent="-514350"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u="sng" dirty="0"/>
                  <a:t>Notes</a:t>
                </a:r>
                <a:r>
                  <a:rPr lang="en-US" dirty="0"/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𝑃𝐸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are all non-colliders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occurs in every backdoor path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514350" indent="-514350">
                  <a:buAutoNum type="arabicPeriod"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AA886C5-BF24-F428-742F-46279F9084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2267" r="-1294" b="-3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8259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21DC6-B10C-B74C-AE5C-7EEE2960C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Minimally sufficient conditioning strategy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34692ED-83AC-61F0-0B8B-84311154C85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68083"/>
            <a:ext cx="5181600" cy="272659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CD0E5B6-72D2-F4DF-01DB-24F138C18284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Estimated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acc>
                  </m:oMath>
                </a14:m>
                <a:r>
                  <a:rPr lang="en-US" dirty="0"/>
                  <a:t> is causal because: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closes all backdoors as it is a non-collider in all backdoors.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You can include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𝑃𝐸</m:t>
                    </m:r>
                  </m:oMath>
                </a14:m>
                <a:r>
                  <a:rPr lang="en-US" dirty="0"/>
                  <a:t> as well.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CD0E5B6-72D2-F4DF-01DB-24F138C182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11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14933-E5F0-7BC5-87F3-5651301D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Background likely has direct effect on earnings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EBF7A8-2F72-421A-7420-DA55B2B22FB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01047"/>
            <a:ext cx="5181600" cy="246066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43535F0-FCA3-A44F-E15E-E3D8DA4A613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Cannot control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Therefore,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acc>
                  </m:oMath>
                </a14:m>
                <a:r>
                  <a:rPr lang="en-US" dirty="0"/>
                  <a:t> does not have causal interpretation.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Estimating the effect of education on wages is truly non-trivial.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43535F0-FCA3-A44F-E15E-E3D8DA4A61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2267" r="-1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7431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AC7D1-9F9F-5853-DDC5-3DEBB3036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F305F-A3FD-DAC2-C5F5-3B9C4A720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43000"/>
            <a:ext cx="10986857" cy="45854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Reading for next class: </a:t>
            </a:r>
            <a:r>
              <a:rPr lang="en-US"/>
              <a:t>Potential Outcomes </a:t>
            </a:r>
            <a:endParaRPr lang="en-US" dirty="0"/>
          </a:p>
          <a:p>
            <a:r>
              <a:rPr lang="en-US" dirty="0"/>
              <a:t>Ch 4 – 4.1.5 up to “replicating demand for learning HIV stats”</a:t>
            </a:r>
          </a:p>
          <a:p>
            <a:endParaRPr lang="en-US" dirty="0"/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Directed Acyclic Graphs Anatomy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Backdoor Criterion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Three Real-World Collider Bias Examples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Which Controls to Include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Takeaways</a:t>
            </a:r>
            <a:endParaRPr lang="en-US" b="0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668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20785-FFD8-3671-E5A6-85155D4E7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colliders could exist in education-wage 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20435D-6CD8-0569-34EA-B301B057CDF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257717"/>
            <a:ext cx="5181600" cy="434732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E2DCDC1-647D-B353-F589-D4EE6B16EFD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143000"/>
                <a:ext cx="5493058" cy="4938204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parental ability genes</a:t>
                </a:r>
              </a:p>
              <a:p>
                <a:pPr marL="0" indent="0">
                  <a:buNone/>
                </a:pPr>
                <a:r>
                  <a:rPr lang="en-US" u="sng" dirty="0"/>
                  <a:t>Paths</a:t>
                </a:r>
                <a:r>
                  <a:rPr lang="en-US" dirty="0"/>
                  <a:t>:</a:t>
                </a:r>
              </a:p>
              <a:p>
                <a:pPr marL="514350" indent="-514350"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b="0" dirty="0"/>
              </a:p>
              <a:p>
                <a:pPr marL="514350" indent="-514350"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b="0" dirty="0"/>
              </a:p>
              <a:p>
                <a:pPr marL="514350" indent="-514350">
                  <a:buFont typeface="Arial" panose="020B0604020202020204" pitchFamily="34" charset="0"/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b="0" dirty="0"/>
              </a:p>
              <a:p>
                <a:pPr marL="514350" indent="-514350">
                  <a:buFont typeface="Arial" panose="020B0604020202020204" pitchFamily="34" charset="0"/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b="0" dirty="0"/>
              </a:p>
              <a:p>
                <a:pPr marL="514350" indent="-514350">
                  <a:buFont typeface="Arial" panose="020B0604020202020204" pitchFamily="34" charset="0"/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/>
                  <a:t>has become a collider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b="0" dirty="0"/>
                  <a:t> cannot </a:t>
                </a:r>
                <a:r>
                  <a:rPr lang="en-US" dirty="0"/>
                  <a:t>be causally identified</a:t>
                </a:r>
                <a:endParaRPr lang="en-US" b="0" dirty="0"/>
              </a:p>
              <a:p>
                <a:pPr marL="514350" indent="-514350">
                  <a:buAutoNum type="arabicPeriod"/>
                </a:pPr>
                <a:endParaRPr lang="en-US" b="0" dirty="0"/>
              </a:p>
              <a:p>
                <a:pPr marL="514350" indent="-514350">
                  <a:buAutoNum type="arabicPeriod"/>
                </a:pPr>
                <a:endParaRPr lang="en-US" dirty="0"/>
              </a:p>
              <a:p>
                <a:pPr marL="514350" indent="-514350"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E2DCDC1-647D-B353-F589-D4EE6B16E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143000"/>
                <a:ext cx="5493058" cy="4938204"/>
              </a:xfrm>
              <a:blipFill>
                <a:blip r:embed="rId3"/>
                <a:stretch>
                  <a:fillRect l="-2331" t="-2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6529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B031B-6984-0D03-3202-2EE479614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Collider Bias 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931ED2-2C3F-D1AA-85B6-FF079DF221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Gender discrimination, movie stars, and racial profiling</a:t>
            </a:r>
          </a:p>
        </p:txBody>
      </p:sp>
    </p:spTree>
    <p:extLst>
      <p:ext uri="{BB962C8B-B14F-4D97-AF65-F5344CB8AC3E}">
        <p14:creationId xmlns:p14="http://schemas.microsoft.com/office/powerpoint/2010/main" val="1220052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0ABFA-4B10-01BB-E947-DCB95025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Labor Market Gender Discrimination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22FAD-22F0-D5B7-C292-2F5742246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43000"/>
            <a:ext cx="10924713" cy="458544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An example:</a:t>
            </a:r>
          </a:p>
          <a:p>
            <a:r>
              <a:rPr lang="en-US" dirty="0"/>
              <a:t>Google was criticized for systematically underpaying its female employees</a:t>
            </a:r>
          </a:p>
          <a:p>
            <a:r>
              <a:rPr lang="en-US" dirty="0"/>
              <a:t>Google showed no gender wage gap existed after conditioning 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Location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Tenure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Job role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Job level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Performance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if gender pay gap exists because of discrimination in the job ladder?</a:t>
            </a:r>
          </a:p>
        </p:txBody>
      </p:sp>
    </p:spTree>
    <p:extLst>
      <p:ext uri="{BB962C8B-B14F-4D97-AF65-F5344CB8AC3E}">
        <p14:creationId xmlns:p14="http://schemas.microsoft.com/office/powerpoint/2010/main" val="214347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C9D63-8FEE-3157-5DAA-A79F0F21E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Occupational Sorting w/ Unobserved Heterogeneity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49465E-1DD8-4FBA-E232-B2D498DA25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47804" y="1143000"/>
            <a:ext cx="3762392" cy="457676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3153D97-3F42-46DB-7082-7961E8DF036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No direct path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Females have </a:t>
                </a:r>
                <a:r>
                  <a:rPr lang="en-US"/>
                  <a:t>identical productivity (A) </a:t>
                </a:r>
                <a:r>
                  <a:rPr lang="en-US" dirty="0"/>
                  <a:t>as males</a:t>
                </a:r>
              </a:p>
              <a:p>
                <a:pPr marL="0" indent="0">
                  <a:buNone/>
                </a:pPr>
                <a:r>
                  <a:rPr lang="en-US" dirty="0"/>
                  <a:t>If regressed: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Here, we are not interested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but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itself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3153D97-3F42-46DB-7082-7961E8DF03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458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C9D63-8FEE-3157-5DAA-A79F0F21E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42901"/>
            <a:ext cx="10906957" cy="599492"/>
          </a:xfrm>
        </p:spPr>
        <p:txBody>
          <a:bodyPr>
            <a:normAutofit fontScale="90000"/>
          </a:bodyPr>
          <a:lstStyle/>
          <a:p>
            <a:r>
              <a:rPr lang="en-US" dirty="0"/>
              <a:t>Occupational Sorting w/ Unobserved Heterogeneity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49465E-1DD8-4FBA-E232-B2D498DA25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47804" y="1143000"/>
            <a:ext cx="3762392" cy="457676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3153D97-3F42-46DB-7082-7961E8DF036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Paths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Direct: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Mediated: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Backdoor: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dirty="0"/>
                  <a:t> is a collider</a:t>
                </a:r>
              </a:p>
              <a:p>
                <a:pPr marL="0" indent="0">
                  <a:buNone/>
                </a:pPr>
                <a:r>
                  <a:rPr lang="en-US" dirty="0"/>
                  <a:t>Conditioning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dirty="0"/>
                  <a:t> opens the backdoor path (3.)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bias</a:t>
                </a:r>
              </a:p>
              <a:p>
                <a:pPr marL="0" indent="0">
                  <a:buNone/>
                </a:pPr>
                <a:r>
                  <a:rPr lang="en-US" dirty="0"/>
                  <a:t>Thus, identification strategy DNE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3153D97-3F42-46DB-7082-7961E8DF03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3067" b="-2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7920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1DAD9-E808-219A-1BD8-667A8B99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Gender Discrimination - Generated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A7AFF-B77E-49C9-2013-A07FDEADF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2AD28B-2AB2-90DC-1197-481972F4327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031" y="1211441"/>
            <a:ext cx="5563938" cy="445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826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80E8D-1683-E621-A5C6-B4AC6C1B5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 Stars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0AB5D-C741-2089-3467-124225D75B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 bias</a:t>
            </a:r>
          </a:p>
        </p:txBody>
      </p:sp>
    </p:spTree>
    <p:extLst>
      <p:ext uri="{BB962C8B-B14F-4D97-AF65-F5344CB8AC3E}">
        <p14:creationId xmlns:p14="http://schemas.microsoft.com/office/powerpoint/2010/main" val="729537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0D57-D1E0-6A34-291D-B0BE06147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Sample selection – Becoming a movie star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744B3-8410-BE9F-4F85-3235482342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From the text:</a:t>
            </a:r>
          </a:p>
          <a:p>
            <a:pPr marL="0" indent="0">
              <a:buNone/>
            </a:pPr>
            <a:r>
              <a:rPr lang="en-US" dirty="0"/>
              <a:t>“A 2009 CNN blog post reported that Megan Fox, who starred in the movie Transformers, was voted the worst and most attractive actress of 2009.”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Julian also votes for Tom Cruise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82C437-0437-1BBF-C521-4DB71FF431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vs.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387B91-3696-1A1D-DBC0-51F06DEDC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509" y="1223520"/>
            <a:ext cx="2823014" cy="4410959"/>
          </a:xfrm>
          <a:prstGeom prst="rect">
            <a:avLst/>
          </a:prstGeom>
        </p:spPr>
      </p:pic>
      <p:pic>
        <p:nvPicPr>
          <p:cNvPr id="1026" name="Picture 2" descr="Reacher (TV Series 2022– ) - IMDb">
            <a:extLst>
              <a:ext uri="{FF2B5EF4-FFF2-40B4-BE49-F238E27FC236}">
                <a16:creationId xmlns:a16="http://schemas.microsoft.com/office/drawing/2014/main" id="{16032A25-3D6A-3DCE-A1E3-C2894872F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686" y="1223520"/>
            <a:ext cx="3041106" cy="449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31F49D-4C78-9077-661E-34796366F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63" y="4756807"/>
            <a:ext cx="5101346" cy="175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0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0D57-D1E0-6A34-291D-B0BE06147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Sample selection – Becoming a movie star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744B3-8410-BE9F-4F85-3235482342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Are talent and beauty negatively correlated?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82C437-0437-1BBF-C521-4DB71FF431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Generate some data from DAG: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310B29-6B6B-A43A-1353-2F10072CF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100" y="1951580"/>
            <a:ext cx="5779799" cy="278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649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F00BD-A737-E820-500F-61C371859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Stars are top 85% of beauty + talent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60AE841C-6B6F-AFC4-F512-4B6E98EF2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606546"/>
            <a:ext cx="9144019" cy="3657607"/>
          </a:xfrm>
        </p:spPr>
      </p:pic>
    </p:spTree>
    <p:extLst>
      <p:ext uri="{BB962C8B-B14F-4D97-AF65-F5344CB8AC3E}">
        <p14:creationId xmlns:p14="http://schemas.microsoft.com/office/powerpoint/2010/main" val="2371031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3D80C-D29F-2298-B31B-FD1ECA767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Directed Acyclic Graphs Anatomy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171151-5BB2-F258-DD18-C052F9C1A4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Causal paths, backdoors, colliders</a:t>
            </a:r>
          </a:p>
        </p:txBody>
      </p:sp>
    </p:spTree>
    <p:extLst>
      <p:ext uri="{BB962C8B-B14F-4D97-AF65-F5344CB8AC3E}">
        <p14:creationId xmlns:p14="http://schemas.microsoft.com/office/powerpoint/2010/main" val="738999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26F91-2D05-F83F-18CD-83C7B6709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Racial Profiling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AABDC-4222-8EAA-07A6-F52C9CC72C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 bias</a:t>
            </a:r>
          </a:p>
        </p:txBody>
      </p:sp>
    </p:spTree>
    <p:extLst>
      <p:ext uri="{BB962C8B-B14F-4D97-AF65-F5344CB8AC3E}">
        <p14:creationId xmlns:p14="http://schemas.microsoft.com/office/powerpoint/2010/main" val="1862203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9B604-C799-8415-E859-FA724EFD2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 – a subtle case of sample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D78D1-69FA-D412-BDF0-2C9A5955F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A tale how amazing data cannot solve your causal identification issues.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Growing public concern of perceived police racial profiling from white police officers killing black citizens</a:t>
            </a:r>
          </a:p>
          <a:p>
            <a:r>
              <a:rPr lang="en-US" dirty="0"/>
              <a:t>Trayvon Martin (2012-02-26) – “a suspicious person”</a:t>
            </a:r>
          </a:p>
          <a:p>
            <a:r>
              <a:rPr lang="en-US" dirty="0"/>
              <a:t>Michael Brown (2014-09-09) – Ferguson police department</a:t>
            </a:r>
          </a:p>
          <a:p>
            <a:r>
              <a:rPr lang="en-US" dirty="0"/>
              <a:t>Eric Garner (2015-06-13) – “I can’t breathe”</a:t>
            </a:r>
          </a:p>
          <a:p>
            <a:r>
              <a:rPr lang="en-US" dirty="0"/>
              <a:t>George Floyd (2020-03-25) – Knelt on</a:t>
            </a:r>
          </a:p>
          <a:p>
            <a:r>
              <a:rPr lang="en-US" dirty="0">
                <a:hlinkClick r:id="rId2"/>
              </a:rPr>
              <a:t>https://sayevery.name/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Lead to Black Lives Matter movement in 2013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80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7901A-7B89-F9B1-2170-CBE23C43A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Fryer (2019) – Quantify police force racial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415DF-EA9E-8D5E-A59D-422A83BBC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Undertook incredible data collection legwork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Two types of data: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Survey data of citizens experience of police interactions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Administrative police department data interactions with civilians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6957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7901A-7B89-F9B1-2170-CBE23C43A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Fryer (2019) – Quantify police force racial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415DF-EA9E-8D5E-A59D-422A83BBC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3000"/>
            <a:ext cx="10972800" cy="458544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Findings from the sources: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E84A27"/>
                </a:solidFill>
              </a:rPr>
              <a:t>Survey data </a:t>
            </a:r>
            <a:r>
              <a:rPr lang="en-US" dirty="0"/>
              <a:t>– With over 100 controls for </a:t>
            </a:r>
            <a:r>
              <a:rPr lang="en-US" sz="2800" dirty="0">
                <a:effectLst/>
                <a:latin typeface="Calibri" panose="020F0502020204030204" pitchFamily="34" charset="0"/>
              </a:rPr>
              <a:t>demographics, encounter characteristics, suspected weapon, precinct, year</a:t>
            </a:r>
          </a:p>
          <a:p>
            <a:r>
              <a:rPr lang="en-US" dirty="0">
                <a:latin typeface="Calibri" panose="020F0502020204030204" pitchFamily="34" charset="0"/>
              </a:rPr>
              <a:t>Blacks and Hispanics are 50% more likely than whites to have police interaction</a:t>
            </a:r>
          </a:p>
          <a:p>
            <a:r>
              <a:rPr lang="en-US" dirty="0">
                <a:latin typeface="Calibri" panose="020F0502020204030204" pitchFamily="34" charset="0"/>
              </a:rPr>
              <a:t>Blacks 21% more likely than whites to have police interaction with police gun drawn</a:t>
            </a:r>
          </a:p>
          <a:p>
            <a:endParaRPr lang="en-US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E84A27"/>
                </a:solidFill>
                <a:latin typeface="Calibri" panose="020F0502020204030204" pitchFamily="34" charset="0"/>
              </a:rPr>
              <a:t>Administrative data </a:t>
            </a:r>
            <a:r>
              <a:rPr lang="en-US" dirty="0">
                <a:latin typeface="Calibri" panose="020F0502020204030204" pitchFamily="34" charset="0"/>
              </a:rPr>
              <a:t>– no racial difference in officer shootings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70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930C5-61E3-BB0A-C358-5AC34B75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Fryer (2019) – Quantify police force racial bias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2EB25-6FEB-FB43-DC1C-AC74E34A3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Why do the survey data results differ from the administrative data?</a:t>
            </a:r>
          </a:p>
          <a:p>
            <a:r>
              <a:rPr lang="en-US" dirty="0"/>
              <a:t>Are police departments cooking their data?</a:t>
            </a:r>
          </a:p>
          <a:p>
            <a:r>
              <a:rPr lang="en-US" dirty="0"/>
              <a:t>Are the police departments participating in the study the ones without racial bias?</a:t>
            </a:r>
          </a:p>
          <a:p>
            <a:r>
              <a:rPr lang="en-US" dirty="0"/>
              <a:t>Is the difference baked in to how the data are collected?</a:t>
            </a:r>
          </a:p>
        </p:txBody>
      </p:sp>
    </p:spTree>
    <p:extLst>
      <p:ext uri="{BB962C8B-B14F-4D97-AF65-F5344CB8AC3E}">
        <p14:creationId xmlns:p14="http://schemas.microsoft.com/office/powerpoint/2010/main" val="68770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924A5-A550-4CED-DD82-F9123F9A6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Administrative data is conditional on a collider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F56AAB-B30F-283C-2FD2-A251E7DBBE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61680" y="1449905"/>
            <a:ext cx="4934639" cy="396295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AB08FFD-4C84-0AA7-73FD-E824DAC7B13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Survey data is the entire DAG</a:t>
                </a:r>
              </a:p>
              <a:p>
                <a:r>
                  <a:rPr lang="en-US" dirty="0">
                    <a:solidFill>
                      <a:srgbClr val="E84A27"/>
                    </a:solidFill>
                  </a:rPr>
                  <a:t>Shows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E84A27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rgbClr val="E84A27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rgbClr val="E84A27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solidFill>
                      <a:srgbClr val="E84A27"/>
                    </a:solidFill>
                  </a:rPr>
                  <a:t> path exists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represents the 100+ controls that influence both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e.g. location, year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Let’s list all paths prior to discussing administrative data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AB08FFD-4C84-0AA7-73FD-E824DAC7B1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804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924A5-A550-4CED-DD82-F9123F9A6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Administrative data is conditional on a collider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F56AAB-B30F-283C-2FD2-A251E7DBBE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61680" y="1449905"/>
            <a:ext cx="4934639" cy="396295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AB08FFD-4C84-0AA7-73FD-E824DAC7B13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514350" indent="-514350">
                  <a:buAutoNum type="arabicPeriod"/>
                </a:pPr>
                <a:r>
                  <a:rPr lang="en-US" dirty="0"/>
                  <a:t>Direct: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514350" indent="-514350">
                  <a:buAutoNum type="arabicPeriod"/>
                </a:pPr>
                <a:r>
                  <a:rPr lang="en-US" dirty="0"/>
                  <a:t>Mediated: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514350" indent="-514350">
                  <a:buAutoNum type="arabicPeriod"/>
                </a:pPr>
                <a:r>
                  <a:rPr lang="en-US" dirty="0"/>
                  <a:t>Backdoor: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514350" indent="-514350">
                  <a:buAutoNum type="arabicPeriod"/>
                </a:pPr>
                <a:r>
                  <a:rPr lang="en-US" dirty="0"/>
                  <a:t>Backdoor: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Administrative data is generated </a:t>
                </a:r>
                <a:r>
                  <a:rPr lang="en-US" dirty="0">
                    <a:solidFill>
                      <a:srgbClr val="E84A27"/>
                    </a:solidFill>
                  </a:rPr>
                  <a:t>conditional</a:t>
                </a:r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Opens a backdoor path (4.)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AB08FFD-4C84-0AA7-73FD-E824DAC7B1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477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2EF97-975B-FF67-1582-81544D492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Knox et al 2020 – Sample bias correction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26EA5-5896-226B-A6BB-282920418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Procedure is advanced and beyond the scope of this course</a:t>
            </a:r>
          </a:p>
          <a:p>
            <a:pPr marL="0" indent="0">
              <a:buNone/>
            </a:pPr>
            <a:r>
              <a:rPr lang="en-US" dirty="0"/>
              <a:t>Nonetheless, good to be aware it exists</a:t>
            </a:r>
          </a:p>
          <a:p>
            <a:endParaRPr lang="en-US" dirty="0"/>
          </a:p>
          <a:p>
            <a:r>
              <a:rPr lang="en-US" dirty="0"/>
              <a:t>Their findings </a:t>
            </a:r>
            <a:r>
              <a:rPr lang="en-US" dirty="0">
                <a:latin typeface="Calibri" panose="020F0502020204030204" pitchFamily="34" charset="0"/>
              </a:rPr>
              <a:t>s</a:t>
            </a:r>
            <a:r>
              <a:rPr lang="en-US" sz="2800" dirty="0">
                <a:effectLst/>
                <a:latin typeface="Calibri" panose="020F0502020204030204" pitchFamily="34" charset="0"/>
              </a:rPr>
              <a:t>how correction procedure estimates are at least 5x higher than sample-selection naïve 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2833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E6B64-CF94-E5D5-5546-E31C38B0C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controlling for?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533F6DF-B1F6-BBB9-B79A-6F8AD046C7A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So, I have my data and know what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are. Now what?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533F6DF-B1F6-BBB9-B79A-6F8AD046C7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928" t="-5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15108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8CF9E-FAF9-ECAF-0182-CF2B72F21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Conditioning on Control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39E26-089D-E831-522E-7C5A00C0ED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Bad controls</a:t>
            </a:r>
          </a:p>
          <a:p>
            <a:r>
              <a:rPr lang="en-US" dirty="0"/>
              <a:t>Colliders</a:t>
            </a:r>
          </a:p>
          <a:p>
            <a:r>
              <a:rPr lang="en-US" dirty="0"/>
              <a:t>Variables determined after treatment</a:t>
            </a:r>
          </a:p>
          <a:p>
            <a:pPr lvl="1"/>
            <a:r>
              <a:rPr lang="en-US" dirty="0"/>
              <a:t>Ex) Occupation in regression of education on wages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AC910EC-9E16-A164-E73F-286754A369C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Good controls</a:t>
                </a:r>
              </a:p>
              <a:p>
                <a:r>
                  <a:rPr lang="en-US" dirty="0"/>
                  <a:t>Variables that closes a backdoor</a:t>
                </a:r>
              </a:p>
              <a:p>
                <a:r>
                  <a:rPr lang="en-US" dirty="0"/>
                  <a:t>Variables predictive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but unrelated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Reduces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Ex) dotcom on inc. inq.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Variables that are imbalanced between treatment and control groups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AC910EC-9E16-A164-E73F-286754A369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471" t="-2267" b="-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2617C0-69C9-E01C-65E2-530C71BA1BB8}"/>
              </a:ext>
            </a:extLst>
          </p:cNvPr>
          <p:cNvCxnSpPr>
            <a:cxnSpLocks/>
          </p:cNvCxnSpPr>
          <p:nvPr/>
        </p:nvCxnSpPr>
        <p:spPr>
          <a:xfrm>
            <a:off x="9725025" y="3619498"/>
            <a:ext cx="557212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9EF25C-94FD-9475-9138-9662D14AAE92}"/>
                  </a:ext>
                </a:extLst>
              </p:cNvPr>
              <p:cNvSpPr txBox="1"/>
              <p:nvPr/>
            </p:nvSpPr>
            <p:spPr>
              <a:xfrm>
                <a:off x="10082213" y="3388667"/>
                <a:ext cx="866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9EF25C-94FD-9475-9138-9662D14AA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2213" y="3388667"/>
                <a:ext cx="86677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C95649-F90B-3335-ACAF-BEE06B19B7FF}"/>
                  </a:ext>
                </a:extLst>
              </p:cNvPr>
              <p:cNvSpPr txBox="1"/>
              <p:nvPr/>
            </p:nvSpPr>
            <p:spPr>
              <a:xfrm>
                <a:off x="9082087" y="3388666"/>
                <a:ext cx="866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C95649-F90B-3335-ACAF-BEE06B19B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087" y="3388666"/>
                <a:ext cx="8667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27485F-C6B4-E5BA-3D32-7F94983244F7}"/>
                  </a:ext>
                </a:extLst>
              </p:cNvPr>
              <p:cNvSpPr txBox="1"/>
              <p:nvPr/>
            </p:nvSpPr>
            <p:spPr>
              <a:xfrm>
                <a:off x="9610725" y="3878905"/>
                <a:ext cx="866775" cy="495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27485F-C6B4-E5BA-3D32-7F9498324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0725" y="3878905"/>
                <a:ext cx="866775" cy="4954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24AAF62-8046-2618-D90B-78E2F7B4F40D}"/>
              </a:ext>
            </a:extLst>
          </p:cNvPr>
          <p:cNvCxnSpPr>
            <a:cxnSpLocks/>
          </p:cNvCxnSpPr>
          <p:nvPr/>
        </p:nvCxnSpPr>
        <p:spPr>
          <a:xfrm flipV="1">
            <a:off x="10158412" y="3712615"/>
            <a:ext cx="195263" cy="24249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224FAF-8D07-C1B4-C22E-91A6CD31DA3B}"/>
              </a:ext>
            </a:extLst>
          </p:cNvPr>
          <p:cNvCxnSpPr>
            <a:cxnSpLocks/>
          </p:cNvCxnSpPr>
          <p:nvPr/>
        </p:nvCxnSpPr>
        <p:spPr>
          <a:xfrm flipH="1" flipV="1">
            <a:off x="9564124" y="3727225"/>
            <a:ext cx="160901" cy="22788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B9B6E5-6AC1-9CCD-2A6C-76141E504F09}"/>
                  </a:ext>
                </a:extLst>
              </p:cNvPr>
              <p:cNvSpPr txBox="1"/>
              <p:nvPr/>
            </p:nvSpPr>
            <p:spPr>
              <a:xfrm>
                <a:off x="9696450" y="2850900"/>
                <a:ext cx="866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B9B6E5-6AC1-9CCD-2A6C-76141E504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6450" y="2850900"/>
                <a:ext cx="86677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5139EEF-84D2-8C74-2DC4-3213522A3AF1}"/>
              </a:ext>
            </a:extLst>
          </p:cNvPr>
          <p:cNvCxnSpPr>
            <a:cxnSpLocks/>
          </p:cNvCxnSpPr>
          <p:nvPr/>
        </p:nvCxnSpPr>
        <p:spPr>
          <a:xfrm rot="6300000" flipV="1">
            <a:off x="10272712" y="3188740"/>
            <a:ext cx="195263" cy="24249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962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7A9B2-FFA7-6605-9D7A-99D866D74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Visual Representation of Causal Relationships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8695F5-DDE3-B79D-C75D-CEBFC85CCD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Directed Acyclic Graph (DAG) – A graphical model</a:t>
                </a:r>
              </a:p>
              <a:p>
                <a:pPr marL="0" indent="0" algn="ctr">
                  <a:buNone/>
                </a:pPr>
                <a:r>
                  <a:rPr lang="en-US" i="1" dirty="0"/>
                  <a:t>What are the paths that treatment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E84A27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i="1" dirty="0"/>
                  <a:t>) affects the outcome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E84A27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i="1" dirty="0"/>
                  <a:t>)?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Causal Paths</a:t>
                </a:r>
              </a:p>
              <a:p>
                <a:r>
                  <a:rPr lang="en-US" u="sng" dirty="0"/>
                  <a:t>Direct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r>
                  <a:rPr lang="en-US" u="sng" dirty="0"/>
                  <a:t>Indirect</a:t>
                </a:r>
                <a:r>
                  <a:rPr lang="en-US" dirty="0"/>
                  <a:t> (</a:t>
                </a:r>
                <a:r>
                  <a:rPr lang="en-US" dirty="0">
                    <a:solidFill>
                      <a:srgbClr val="E84A27"/>
                    </a:solidFill>
                  </a:rPr>
                  <a:t>mediated</a:t>
                </a:r>
                <a:r>
                  <a:rPr lang="en-US" dirty="0"/>
                  <a:t>):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Assumption</a:t>
                </a:r>
                <a:r>
                  <a:rPr lang="en-US" dirty="0"/>
                  <a:t>: paths cannot </a:t>
                </a:r>
              </a:p>
              <a:p>
                <a:r>
                  <a:rPr lang="en-US" dirty="0"/>
                  <a:t>Be cyclical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dirty="0"/>
                  <a:t>Have reverse causality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8695F5-DDE3-B79D-C75D-CEBFC85CCD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6742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FDFF24-57B6-CE0E-0E10-A7706C67E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310" y="228153"/>
            <a:ext cx="8097380" cy="640169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E341D5E-8396-86E0-9C2A-0B1FCB748E06}"/>
              </a:ext>
            </a:extLst>
          </p:cNvPr>
          <p:cNvSpPr/>
          <p:nvPr/>
        </p:nvSpPr>
        <p:spPr>
          <a:xfrm>
            <a:off x="8296275" y="4638675"/>
            <a:ext cx="447675" cy="2571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F133D98-32FC-392B-5E1C-0C581A54522A}"/>
              </a:ext>
            </a:extLst>
          </p:cNvPr>
          <p:cNvSpPr/>
          <p:nvPr/>
        </p:nvSpPr>
        <p:spPr>
          <a:xfrm>
            <a:off x="8296274" y="4972050"/>
            <a:ext cx="447675" cy="2571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1854D1B-547A-FB44-3931-B9CCF31C8C7A}"/>
              </a:ext>
            </a:extLst>
          </p:cNvPr>
          <p:cNvSpPr/>
          <p:nvPr/>
        </p:nvSpPr>
        <p:spPr>
          <a:xfrm>
            <a:off x="8296274" y="5176837"/>
            <a:ext cx="447675" cy="2571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1ABDE2-3500-CE3A-391E-5FEB129F1FD4}"/>
              </a:ext>
            </a:extLst>
          </p:cNvPr>
          <p:cNvSpPr/>
          <p:nvPr/>
        </p:nvSpPr>
        <p:spPr>
          <a:xfrm>
            <a:off x="8296274" y="5874766"/>
            <a:ext cx="447675" cy="2571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37502BB-3077-4C8B-C352-8979756F7FD4}"/>
              </a:ext>
            </a:extLst>
          </p:cNvPr>
          <p:cNvSpPr/>
          <p:nvPr/>
        </p:nvSpPr>
        <p:spPr>
          <a:xfrm>
            <a:off x="8296274" y="6070028"/>
            <a:ext cx="447675" cy="2571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34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80D58-CD96-6E79-9A55-DA359A7F1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A47629-AF43-DBE4-BDC9-336305A6CF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Takeout paper cups, bag, and boxes on cafe counter">
            <a:extLst>
              <a:ext uri="{FF2B5EF4-FFF2-40B4-BE49-F238E27FC236}">
                <a16:creationId xmlns:a16="http://schemas.microsoft.com/office/drawing/2014/main" id="{4C535461-26A3-5C52-CF71-B1EBD397B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516" y="485776"/>
            <a:ext cx="7292929" cy="486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43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C3794-05A7-9FE6-99C7-01105DED5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Identifying causal relationships is non-trivial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9975F-C81B-D58B-AE1D-D2C753D20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43000"/>
            <a:ext cx="10791825" cy="45854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just spent a bunch of time on what can go wrong</a:t>
            </a:r>
          </a:p>
          <a:p>
            <a:pPr marL="0" indent="0">
              <a:buNone/>
            </a:pPr>
            <a:r>
              <a:rPr lang="en-US" dirty="0"/>
              <a:t>	We will talk about what can go right soon!</a:t>
            </a:r>
          </a:p>
          <a:p>
            <a:endParaRPr lang="en-US" dirty="0"/>
          </a:p>
          <a:p>
            <a:r>
              <a:rPr lang="en-US" dirty="0"/>
              <a:t>Control for confounders, don’t control for collider</a:t>
            </a:r>
          </a:p>
          <a:p>
            <a:r>
              <a:rPr lang="en-US" dirty="0"/>
              <a:t>Unobservable variables a troublesome (foreshadow: can be dealt with) </a:t>
            </a:r>
          </a:p>
          <a:p>
            <a:r>
              <a:rPr lang="en-US" dirty="0"/>
              <a:t>Think carefully about how your data </a:t>
            </a:r>
            <a:r>
              <a:rPr lang="en-US"/>
              <a:t>are collected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719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EB1F5-D917-2AFF-4B75-0575A7243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Paths in a DAG – A Simple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453EEA1-79F2-12F2-59CA-390161D81AE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23707" y="2169143"/>
            <a:ext cx="4010585" cy="252447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A447F90-EB4B-BB82-EF8A-D6937DF954D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We are interested in causal effect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E84A27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E84A27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Need to determine all ways in which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</a:t>
                </a:r>
                <a:r>
                  <a:rPr lang="en-US" u="sng" dirty="0"/>
                  <a:t>correlates</a:t>
                </a:r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All channels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can be </a:t>
                </a:r>
                <a:r>
                  <a:rPr lang="en-US" i="1" dirty="0"/>
                  <a:t>traced</a:t>
                </a:r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Paths: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Direct path: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Backdoor</a:t>
                </a:r>
                <a:r>
                  <a:rPr lang="en-US" dirty="0"/>
                  <a:t> path: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 additional variable which is related to both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A447F90-EB4B-BB82-EF8A-D6937DF954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2267" r="-1176" b="-10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306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EB1F5-D917-2AFF-4B75-0575A7243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Paths in a DAG – A Simple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453EEA1-79F2-12F2-59CA-390161D81AE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23707" y="2169143"/>
            <a:ext cx="4010585" cy="252447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A447F90-EB4B-BB82-EF8A-D6937DF954D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Direct path: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Backdoor path: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1. represents the causal effect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The relationship of interest</a:t>
                </a:r>
              </a:p>
              <a:p>
                <a:pPr marL="0" indent="0">
                  <a:buNone/>
                </a:pPr>
                <a:r>
                  <a:rPr lang="en-US" dirty="0"/>
                  <a:t>2. is spurious, i.e. non-casual</a:t>
                </a:r>
              </a:p>
              <a:p>
                <a:pPr lvl="1"/>
                <a:r>
                  <a:rPr lang="en-US" dirty="0"/>
                  <a:t>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are in part determined by variations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a statistical </a:t>
                </a:r>
                <a:r>
                  <a:rPr lang="en-US" dirty="0">
                    <a:solidFill>
                      <a:srgbClr val="E84A27"/>
                    </a:solidFill>
                  </a:rPr>
                  <a:t>confounder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A447F90-EB4B-BB82-EF8A-D6937DF954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4636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EB1F5-D917-2AFF-4B75-0575A7243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Paths in a DAG – A Simple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453EEA1-79F2-12F2-59CA-390161D81AE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23707" y="2169143"/>
            <a:ext cx="4010585" cy="252447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A447F90-EB4B-BB82-EF8A-D6937DF954D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confounder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varying in value </a:t>
                </a:r>
                <a:r>
                  <a:rPr lang="en-US" i="1" dirty="0"/>
                  <a:t>causes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to vary</a:t>
                </a:r>
              </a:p>
              <a:p>
                <a:pPr lvl="1"/>
                <a:r>
                  <a:rPr lang="en-US" dirty="0"/>
                  <a:t>The causal effect: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varying </a:t>
                </a:r>
                <a:r>
                  <a:rPr lang="en-US" i="1" dirty="0"/>
                  <a:t>causes </a:t>
                </a:r>
                <a:r>
                  <a:rPr lang="en-US" dirty="0"/>
                  <a:t>both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to vary</a:t>
                </a:r>
              </a:p>
              <a:p>
                <a:pPr lvl="1"/>
                <a:r>
                  <a:rPr lang="en-US" dirty="0"/>
                  <a:t>Creates artificial variation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Biases the causal effect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A447F90-EB4B-BB82-EF8A-D6937DF954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0997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EB1F5-D917-2AFF-4B75-0575A7243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Paths in a DAG – A Simple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453EEA1-79F2-12F2-59CA-390161D81AE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23707" y="2169143"/>
            <a:ext cx="4010585" cy="252447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A447F90-EB4B-BB82-EF8A-D6937DF954D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For example, suppose: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solidFill>
                          <a:srgbClr val="E84A27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 naïve comparison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would result in a downward bias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Note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≪0</m:t>
                    </m:r>
                  </m:oMath>
                </a14:m>
                <a:r>
                  <a:rPr lang="en-US" i="1" dirty="0"/>
                  <a:t> the naïvely estimated causal sign could flip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A447F90-EB4B-BB82-EF8A-D6937DF954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3067" r="-1059" b="-2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839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EB1F5-D917-2AFF-4B75-0575A7243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Paths in a DAG – A Simple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453EEA1-79F2-12F2-59CA-390161D81AE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23707" y="2169143"/>
            <a:ext cx="4010585" cy="252447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A447F90-EB4B-BB82-EF8A-D6937DF954D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 the DAG framework, the confounder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called a </a:t>
                </a:r>
                <a:r>
                  <a:rPr lang="en-US" dirty="0">
                    <a:solidFill>
                      <a:srgbClr val="E84A27"/>
                    </a:solidFill>
                  </a:rPr>
                  <a:t>non-collider</a:t>
                </a:r>
              </a:p>
              <a:p>
                <a:r>
                  <a:rPr lang="en-US" dirty="0"/>
                  <a:t>The arrows point away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Solutions to non-collider:</a:t>
                </a:r>
              </a:p>
              <a:p>
                <a:r>
                  <a:rPr lang="en-US" dirty="0"/>
                  <a:t>Condition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A447F90-EB4B-BB82-EF8A-D6937DF954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275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57.33"/>
  <p:tag name="ORIGINALWIDTH" val="4197.225"/>
  <p:tag name="LATEXADDIN" val="\documentclass{article}&#10;\usepackage{amsmath}&#10;\pagestyle{empty}&#10;\begin{document}&#10;&#10;&#10;\begin{table}[!htbp] \centering &#10;  \caption{Simulated Discrimination} &#10;  \label{Simulated Discrimination} &#10;\begin{tabular}{@{\extracolsep{5pt}}lccc} &#10;\\[-1.8ex]\hline &#10;\hline \\[-1.8ex] &#10; &amp; \multicolumn{3}{c}{\textit{Dependent variable:}} \\ &#10;\cline{2-4} &#10;\\[-1.8ex] &amp; \multicolumn{3}{c}{wage} \\ &#10; &amp; Biased Unconditional &amp; Biased &amp; Unbiased Conditional \\ &#10;\\[-1.8ex] &amp; (1) &amp; (2) &amp; (3)\\ &#10;\hline \\[-1.8ex] &#10; female &amp; $-$3.064$^{***}$ &amp; 0.632$^{***}$ &amp; $-$0.980$^{***}$ \\ &#10;  &amp; (0.085) &amp; (0.030) &amp; (0.029) \\ &#10;  &amp; &amp; &amp; \\ &#10; occupation &amp;  &amp; 1.811$^{***}$ &amp; 1.007$^{***}$ \\ &#10;  &amp;  &amp; (0.006) &amp; (0.010) \\ &#10;  &amp; &amp; &amp; \\ &#10; ability &amp;  &amp;  &amp; 1.999$^{***}$ \\ &#10;  &amp;  &amp;  &amp; (0.023) \\ &#10;  &amp; &amp; &amp; \\ &#10; Constant &amp; 2.059$^{***}$ &amp; 0.195$^{***}$ &amp; 0.991$^{***}$ \\ &#10;  &amp; (0.060) &amp; (0.020) &amp; (0.017) \\ &#10;  &amp; &amp; &amp; \\ &#10;\hline \\[-1.8ex] &#10;Observations &amp; 10,000 &amp; 10,000 &amp; 10,000 \\ &#10;R$^{2}$ &amp; 0.116 &amp; 0.911 &amp; 0.950 \\ &#10;\hline &#10;\hline \\[-1.8ex] &#10;\textit{Note:}  &amp; \multicolumn{3}{r}{$^{*}$p$&lt;$0.1; $^{**}$p$&lt;$0.05; $^{***}$p$&lt;$0.01} \\ &#10;\end{tabular} &#10;\end{table} &#10;&#10;&#10;\end{document}"/>
  <p:tag name="IGUANATEXSIZE" val="20"/>
  <p:tag name="IGUANATEXCURSOR" val="18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465EC47F-023D-40DE-A3A8-489C5F7C0806}" vid="{FB3243C5-C343-4069-B235-909FA552369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ECON 490</Template>
  <TotalTime>1190</TotalTime>
  <Words>1694</Words>
  <Application>Microsoft Office PowerPoint</Application>
  <PresentationFormat>Widescreen</PresentationFormat>
  <Paragraphs>287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Office Theme</vt:lpstr>
      <vt:lpstr>Directed Acyclic Graphs</vt:lpstr>
      <vt:lpstr>Today</vt:lpstr>
      <vt:lpstr>Directed Acyclic Graphs Anatomy</vt:lpstr>
      <vt:lpstr>A Visual Representation of Causal Relationships</vt:lpstr>
      <vt:lpstr>Paths in a DAG – A Simple Example</vt:lpstr>
      <vt:lpstr>Paths in a DAG – A Simple Example</vt:lpstr>
      <vt:lpstr>Paths in a DAG – A Simple Example</vt:lpstr>
      <vt:lpstr>Paths in a DAG – A Simple Example</vt:lpstr>
      <vt:lpstr>Paths in a DAG – A Simple Example</vt:lpstr>
      <vt:lpstr>Paths in a DAG – Unobserved Variables</vt:lpstr>
      <vt:lpstr>Becker 1994 – Human Capital Example</vt:lpstr>
      <vt:lpstr>DAG of Human Capital Theory</vt:lpstr>
      <vt:lpstr>DAG of Human Capital Theory – Finding Paths</vt:lpstr>
      <vt:lpstr>Colliders – The automatic backdoor closer</vt:lpstr>
      <vt:lpstr>The Backdoor Criterion</vt:lpstr>
      <vt:lpstr>The Backdoor Criterion</vt:lpstr>
      <vt:lpstr>Back to Becker 1994</vt:lpstr>
      <vt:lpstr>Minimally sufficient conditioning strategy</vt:lpstr>
      <vt:lpstr>Background likely has direct effect on earnings</vt:lpstr>
      <vt:lpstr>How colliders could exist in education-wage model</vt:lpstr>
      <vt:lpstr>Three Collider Bias Examples</vt:lpstr>
      <vt:lpstr>Labor Market Gender Discrimination</vt:lpstr>
      <vt:lpstr>Occupational Sorting w/ Unobserved Heterogeneity</vt:lpstr>
      <vt:lpstr>Occupational Sorting w/ Unobserved Heterogeneity</vt:lpstr>
      <vt:lpstr>Gender Discrimination - Generated Data </vt:lpstr>
      <vt:lpstr>Movie Stars</vt:lpstr>
      <vt:lpstr>Sample selection – Becoming a movie star</vt:lpstr>
      <vt:lpstr>Sample selection – Becoming a movie star</vt:lpstr>
      <vt:lpstr>Stars are top 85% of beauty + talent</vt:lpstr>
      <vt:lpstr>Racial Profiling</vt:lpstr>
      <vt:lpstr>Racial profiling – a subtle case of sample selection</vt:lpstr>
      <vt:lpstr>Fryer (2019) – Quantify police force racial bias</vt:lpstr>
      <vt:lpstr>Fryer (2019) – Quantify police force racial bias</vt:lpstr>
      <vt:lpstr>Fryer (2019) – Quantify police force racial bias</vt:lpstr>
      <vt:lpstr>Administrative data is conditional on a collider</vt:lpstr>
      <vt:lpstr>Administrative data is conditional on a collider</vt:lpstr>
      <vt:lpstr>Knox et al 2020 – Sample bias correction procedure</vt:lpstr>
      <vt:lpstr>What are we controlling for?</vt:lpstr>
      <vt:lpstr>Conditioning on Control Variables</vt:lpstr>
      <vt:lpstr>PowerPoint Presentation</vt:lpstr>
      <vt:lpstr>Takeaways</vt:lpstr>
      <vt:lpstr>Identifying causal relationships is non-trivial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Directed Acyclic Graphs</dc:title>
  <dc:creator>Oolman, Julian Wade</dc:creator>
  <cp:lastModifiedBy>Julian Wade</cp:lastModifiedBy>
  <cp:revision>11</cp:revision>
  <dcterms:created xsi:type="dcterms:W3CDTF">2022-08-26T15:01:25Z</dcterms:created>
  <dcterms:modified xsi:type="dcterms:W3CDTF">2023-02-16T01:24:21Z</dcterms:modified>
</cp:coreProperties>
</file>